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6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aleway-italic.fntdata"/><Relationship Id="rId10" Type="http://schemas.openxmlformats.org/officeDocument/2006/relationships/slide" Target="slides/slide6.xml"/><Relationship Id="rId32" Type="http://schemas.openxmlformats.org/officeDocument/2006/relationships/font" Target="fonts/Raleway-bold.fntdata"/><Relationship Id="rId13" Type="http://schemas.openxmlformats.org/officeDocument/2006/relationships/slide" Target="slides/slide9.xml"/><Relationship Id="rId35" Type="http://schemas.openxmlformats.org/officeDocument/2006/relationships/font" Target="fonts/Lato-regular.fntdata"/><Relationship Id="rId12" Type="http://schemas.openxmlformats.org/officeDocument/2006/relationships/slide" Target="slides/slide8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1.xml"/><Relationship Id="rId37" Type="http://schemas.openxmlformats.org/officeDocument/2006/relationships/font" Target="fonts/Lato-italic.fntdata"/><Relationship Id="rId14" Type="http://schemas.openxmlformats.org/officeDocument/2006/relationships/slide" Target="slides/slide10.xml"/><Relationship Id="rId36" Type="http://schemas.openxmlformats.org/officeDocument/2006/relationships/font" Target="fonts/Lato-bold.fntdata"/><Relationship Id="rId17" Type="http://schemas.openxmlformats.org/officeDocument/2006/relationships/slide" Target="slides/slide13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38" Type="http://schemas.openxmlformats.org/officeDocument/2006/relationships/font" Target="fonts/Lato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a7bda26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ba7bda26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7f6f0cc0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7f6f0cc0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a7bda26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ba7bda26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ba7bda26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ba7bda26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7f6f0cc0b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7f6f0cc0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700a5d8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700a5d8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7f999bba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7f999bba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7f999bba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7f999bba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9a473e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9a473e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9a473e7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39a473e7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700a5d8c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700a5d8c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9a473e7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39a473e7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9a473e7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9a473e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9a473e7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9a473e7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9a473e7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9a473e7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9a473e7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9a473e7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7f999bb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7f999bb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700a5d8c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700a5d8c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7f6f0cc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7f6f0cc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7f6f0cc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7f6f0cc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7f6f0cc0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7f6f0cc0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7f6f0cc0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7f6f0cc0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7f6f0cc0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7f6f0cc0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4" name="Google Shape;84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05" name="Google Shape;105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06" name="Google Shape;106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9" name="Google Shape;109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4" name="Google Shape;114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5" name="Google Shape;125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" name="Google Shape;131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7" name="Google Shape;137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1" name="Google Shape;141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alphachannel.net.br/blog/2009/07/computacao-grafica-e-suas-definico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APLICAÇÃO DA COMPUTAÇÃO GRÁFICA POR MEIO DA ELABORAÇÃO DE MAQUETES DIGITAIS UTILIZANDO SKETCHUP </a:t>
            </a:r>
            <a:endParaRPr sz="3600"/>
          </a:p>
        </p:txBody>
      </p:sp>
      <p:sp>
        <p:nvSpPr>
          <p:cNvPr id="147" name="Google Shape;147;p17"/>
          <p:cNvSpPr txBox="1"/>
          <p:nvPr>
            <p:ph idx="1" type="subTitle"/>
          </p:nvPr>
        </p:nvSpPr>
        <p:spPr>
          <a:xfrm>
            <a:off x="791877" y="3872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Guilherme Augusto Astolfi Silvestre		RA: 161024173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Softwares CAD (Computer Aided Design)</a:t>
            </a:r>
            <a:endParaRPr/>
          </a:p>
        </p:txBody>
      </p:sp>
      <p:sp>
        <p:nvSpPr>
          <p:cNvPr id="209" name="Google Shape;209;p26"/>
          <p:cNvSpPr txBox="1"/>
          <p:nvPr>
            <p:ph idx="1" type="body"/>
          </p:nvPr>
        </p:nvSpPr>
        <p:spPr>
          <a:xfrm>
            <a:off x="729450" y="1974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Computer Aided Design traduz-se para “Desenho com Auxílio do Computador”.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Cálculos de forma dinâmica, agilidade na criação de objetos semi-prontos, consistência nas deformações e nas dimensões, etc.</a:t>
            </a:r>
            <a:r>
              <a:rPr lang="pt-BR" sz="1800"/>
              <a:t>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Podemos destacar: Blender, 3ds Max, Autodesk Maya, AutoCAD, SketchUp entre outros.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idx="4294967295" type="body"/>
          </p:nvPr>
        </p:nvSpPr>
        <p:spPr>
          <a:xfrm>
            <a:off x="1004100" y="2191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/>
              <a:t>           Software Blender. </a:t>
            </a:r>
            <a:endParaRPr sz="1800"/>
          </a:p>
          <a:p>
            <a:pPr indent="0" lvl="0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/>
              <a:t>              Fonte: Produzido pelo autor</a:t>
            </a:r>
            <a:endParaRPr sz="1800"/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838" y="331463"/>
            <a:ext cx="7270326" cy="38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Sketchup</a:t>
            </a:r>
            <a:endParaRPr/>
          </a:p>
        </p:txBody>
      </p:sp>
      <p:sp>
        <p:nvSpPr>
          <p:cNvPr id="221" name="Google Shape;221;p28"/>
          <p:cNvSpPr txBox="1"/>
          <p:nvPr>
            <p:ph idx="1" type="body"/>
          </p:nvPr>
        </p:nvSpPr>
        <p:spPr>
          <a:xfrm>
            <a:off x="729450" y="19245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 Sketchup é um dos software de modelage</a:t>
            </a:r>
            <a:r>
              <a:rPr lang="pt-BR" sz="1800"/>
              <a:t>m 3D mais populares do mundo. Foi desenvolvido e liberado no ano 2000 pela empresa </a:t>
            </a:r>
            <a:r>
              <a:rPr b="1" lang="pt-BR" sz="1800"/>
              <a:t>At Last Software</a:t>
            </a:r>
            <a:r>
              <a:rPr lang="pt-BR" sz="1800"/>
              <a:t> como uma ferramenta de criação 3D de fácil </a:t>
            </a:r>
            <a:r>
              <a:rPr lang="pt-BR" sz="1800"/>
              <a:t>manuseio.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Anos mais tarde a </a:t>
            </a:r>
            <a:r>
              <a:rPr b="1" lang="pt-BR" sz="1800"/>
              <a:t>Google </a:t>
            </a:r>
            <a:r>
              <a:rPr lang="pt-BR" sz="1800"/>
              <a:t>adquiriu o programa (2006) e trouxe melhoria aos longos dos anos para o software.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Atualmente (desde 2012) o Sketchup é de propriedade da empresa californiana </a:t>
            </a:r>
            <a:r>
              <a:rPr b="1" lang="pt-BR" sz="1800"/>
              <a:t>Trimble Navigation</a:t>
            </a:r>
            <a:r>
              <a:rPr lang="pt-BR" sz="1800"/>
              <a:t>.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Sketchup - Vantagens</a:t>
            </a:r>
            <a:endParaRPr/>
          </a:p>
        </p:txBody>
      </p:sp>
      <p:sp>
        <p:nvSpPr>
          <p:cNvPr id="227" name="Google Shape;227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Sketchup é um software CAD e BIM (</a:t>
            </a:r>
            <a:r>
              <a:rPr lang="pt-BR" sz="1600"/>
              <a:t>Building Information Modeling)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</a:t>
            </a:r>
            <a:r>
              <a:rPr lang="pt-BR" sz="1600"/>
              <a:t>urva rápida de aprendizagem, simples e intuitivo.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Software muito presente no m</a:t>
            </a:r>
            <a:r>
              <a:rPr lang="pt-BR" sz="1600"/>
              <a:t>ercado de trabalho.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Warehouse </a:t>
            </a:r>
            <a:r>
              <a:rPr lang="pt-BR" sz="1600"/>
              <a:t>- Biblioteca que disponibiliza gratuitamente modelos em 3D.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pt-BR" sz="1600"/>
              <a:t>Extension Warehouse</a:t>
            </a:r>
            <a:r>
              <a:rPr lang="pt-BR" sz="1600"/>
              <a:t> - Biblioteca que disponibiliza plugins.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Possui versão gratuita.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t-BR" sz="1600"/>
              <a:t>Compatibilidade com os maiores softwares CAD.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>
            <p:ph idx="4294967295" type="body"/>
          </p:nvPr>
        </p:nvSpPr>
        <p:spPr>
          <a:xfrm>
            <a:off x="1004100" y="21912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/>
              <a:t>           Software SketchUp. </a:t>
            </a:r>
            <a:endParaRPr sz="1800"/>
          </a:p>
          <a:p>
            <a:pPr indent="0" lvl="0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/>
              <a:t>              Fonte: Produzido pelo autor</a:t>
            </a:r>
            <a:endParaRPr sz="1800"/>
          </a:p>
          <a:p>
            <a:pPr indent="0" lvl="0" marL="0" rtl="0" algn="l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217" y="329525"/>
            <a:ext cx="7369970" cy="37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Renderização - Lumion 3D</a:t>
            </a:r>
            <a:endParaRPr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727650" y="19554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/>
              <a:t>Renderizar é o processo de combinar um material bruto digital, a recursos incorporados ao software renderizador.</a:t>
            </a:r>
            <a:endParaRPr sz="1800"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847448"/>
            <a:ext cx="3678125" cy="19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450" y="2847449"/>
            <a:ext cx="3918598" cy="19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Publicação</a:t>
            </a:r>
            <a:endParaRPr/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729450" y="25122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maquete digital </a:t>
            </a:r>
            <a:r>
              <a:rPr lang="pt-BR" sz="1800"/>
              <a:t>construída</a:t>
            </a:r>
            <a:r>
              <a:rPr lang="pt-BR" sz="1800"/>
              <a:t> ao longo do projeto está dis</a:t>
            </a:r>
            <a:r>
              <a:rPr lang="pt-BR" sz="1800"/>
              <a:t>ponível para ser baixada de forma gratuita através do domínio:</a:t>
            </a:r>
            <a:endParaRPr sz="1800"/>
          </a:p>
          <a:p>
            <a:pPr indent="45720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800"/>
              <a:t>https://gofile.io/?c=oN41FK</a:t>
            </a:r>
            <a:endParaRPr b="1"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idx="4294967295" type="body"/>
          </p:nvPr>
        </p:nvSpPr>
        <p:spPr>
          <a:xfrm>
            <a:off x="236575" y="2273525"/>
            <a:ext cx="659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/>
              <a:t>  </a:t>
            </a:r>
            <a:r>
              <a:rPr lang="pt-BR" sz="1800"/>
              <a:t>Página de download da Maquete Digital </a:t>
            </a:r>
            <a:endParaRPr sz="1800"/>
          </a:p>
          <a:p>
            <a:pPr indent="0" lvl="0" marL="182880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/>
              <a:t>           Fonte: Produzido pelo autor</a:t>
            </a:r>
            <a:endParaRPr sz="1800"/>
          </a:p>
          <a:p>
            <a:pPr indent="0" lvl="0" marL="0" rtl="0" algn="ctr">
              <a:spcBef>
                <a:spcPts val="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25" y="409449"/>
            <a:ext cx="7953950" cy="374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idx="4294967295" type="title"/>
          </p:nvPr>
        </p:nvSpPr>
        <p:spPr>
          <a:xfrm>
            <a:off x="1004100" y="512300"/>
            <a:ext cx="7688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Maquete Digital finalizada e renderizada</a:t>
            </a:r>
            <a:endParaRPr/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013" y="1136100"/>
            <a:ext cx="6721973" cy="378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idx="4294967295" type="title"/>
          </p:nvPr>
        </p:nvSpPr>
        <p:spPr>
          <a:xfrm>
            <a:off x="1004100" y="512300"/>
            <a:ext cx="7688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Maquete Digital finalizada e renderizada</a:t>
            </a: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255" y="1072100"/>
            <a:ext cx="6795485" cy="38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Maquete Digital / Maquete Eletrônica</a:t>
            </a:r>
            <a:endParaRPr/>
          </a:p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729450" y="2078875"/>
            <a:ext cx="4516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Maquete Digital é uma técnica difundida na arquitetura e na engenharia para produção de um artefato digital de uma edificação, preservando suas dimensões e características.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950" y="2166137"/>
            <a:ext cx="3538801" cy="208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>
            <p:ph idx="1" type="body"/>
          </p:nvPr>
        </p:nvSpPr>
        <p:spPr>
          <a:xfrm>
            <a:off x="4849950" y="4252700"/>
            <a:ext cx="4516800" cy="7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                            Maquete Digital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800"/>
              <a:t>                    </a:t>
            </a:r>
            <a:r>
              <a:rPr lang="pt-BR" sz="1800"/>
              <a:t>Fonte: Produzido pelo autor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>
            <p:ph idx="4294967295" type="title"/>
          </p:nvPr>
        </p:nvSpPr>
        <p:spPr>
          <a:xfrm>
            <a:off x="1004100" y="512300"/>
            <a:ext cx="7688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Maquete Digital finalizada e renderizada</a:t>
            </a:r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150" y="1072100"/>
            <a:ext cx="6783701" cy="38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idx="4294967295" type="title"/>
          </p:nvPr>
        </p:nvSpPr>
        <p:spPr>
          <a:xfrm>
            <a:off x="1004100" y="512300"/>
            <a:ext cx="7688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Maquete Digital finalizada e renderizada</a:t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1072100"/>
            <a:ext cx="7772400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idx="4294967295" type="title"/>
          </p:nvPr>
        </p:nvSpPr>
        <p:spPr>
          <a:xfrm>
            <a:off x="1004100" y="512300"/>
            <a:ext cx="7688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Maquete Digital finalizada e renderizada</a:t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00" y="1072100"/>
            <a:ext cx="7102598" cy="399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>
            <p:ph idx="4294967295" type="title"/>
          </p:nvPr>
        </p:nvSpPr>
        <p:spPr>
          <a:xfrm>
            <a:off x="1004100" y="512300"/>
            <a:ext cx="7688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Maquete Digital finalizada e renderizada</a:t>
            </a:r>
            <a:endParaRPr/>
          </a:p>
        </p:txBody>
      </p:sp>
      <p:pic>
        <p:nvPicPr>
          <p:cNvPr id="289" name="Google Shape;2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850" y="1072100"/>
            <a:ext cx="7020298" cy="394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idx="4294967295" type="title"/>
          </p:nvPr>
        </p:nvSpPr>
        <p:spPr>
          <a:xfrm>
            <a:off x="1004100" y="512300"/>
            <a:ext cx="7688700" cy="5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Maquete Digital finalizada e renderizada</a:t>
            </a:r>
            <a:endParaRPr/>
          </a:p>
        </p:txBody>
      </p:sp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850" y="1072100"/>
            <a:ext cx="6876298" cy="3867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01" name="Google Shape;30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O </a:t>
            </a:r>
            <a:r>
              <a:rPr lang="pt-BR" sz="1800"/>
              <a:t>trabalho viabilizou e disponibilizou um projeto virtual de um edifício público, com riqueza e consistência suficientemente satisfatória para ser utilizado em momentos de planejamento de estruturação e organização no Câmpus.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Além disso, o projeto serve como objeto motivador e incentiva o estudo e a prática da Computação Gráfica.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307" name="Google Shape;307;p4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8" name="Google Shape;308;p42"/>
          <p:cNvSpPr txBox="1"/>
          <p:nvPr>
            <p:ph idx="1" type="body"/>
          </p:nvPr>
        </p:nvSpPr>
        <p:spPr>
          <a:xfrm>
            <a:off x="729450" y="2071774"/>
            <a:ext cx="7422900" cy="23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GOMES, Jonas; VELHO, Luiz. ​Fundamentos da Computação gráfica. Rio de Janeiro: IMPA, 2008.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AZEVEDO, Eduardo; CONCI, Aura. ​Computação gráfica: geração de imagens. 8. ed. Rio  de Janeiro, RJ: Campus, 2003.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McCULLOUGH, M. ​Abstracting craft: the practiced digital hand. Cambridge: The MIT Press, 1996.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COMPUTAÇÃO GRÁFICA E SUAS DEFINIÇÕES &lt;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http://www.alphachannel.net.br/blog/2009/07/computacao-grafica-e-suas-definicoes</a:t>
            </a:r>
            <a:r>
              <a:rPr lang="pt-BR">
                <a:solidFill>
                  <a:srgbClr val="000000"/>
                </a:solidFill>
              </a:rPr>
              <a:t>&gt;. Acessado em 18 de Março de 2018.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000000"/>
                </a:solidFill>
              </a:rPr>
              <a:t>Curso SketchUp - Ferramentas &amp; Técnicas desenvolvido pelo professor Jorge Avelar.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Justificativa</a:t>
            </a:r>
            <a:endParaRPr/>
          </a:p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Maior agilidade e precisão no planejamento de reformas na edificação.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Utiliz</a:t>
            </a:r>
            <a:r>
              <a:rPr lang="pt-BR" sz="1800"/>
              <a:t>ação para sistemas de geolocalização dentro da Universidade.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Trabalho inspira interessados na área da Computação Gráfica.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167" name="Google Shape;16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A Computação Gráfica é a área da Ciência da Computação responsável pelo tratamento e criação de imagens tanto bi, quanto tridimensionais usadas  por exemplo, para fins artísticos, para a pesquisa científica, e, nas indústrias, para projetar, testar e anunciar produtos.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 da Computação Gráfica</a:t>
            </a:r>
            <a:endParaRPr/>
          </a:p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727650" y="19245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Década de 50</a:t>
            </a:r>
            <a:r>
              <a:rPr lang="pt-BR" sz="1800"/>
              <a:t> </a:t>
            </a:r>
            <a:r>
              <a:rPr b="1" lang="pt-BR" sz="1800"/>
              <a:t>-</a:t>
            </a:r>
            <a:r>
              <a:rPr lang="pt-BR" sz="1800"/>
              <a:t> Criação do Whirlwind I pelo MIT, primeiro computador com interface gráfica interativa.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Década de 60 -</a:t>
            </a:r>
            <a:r>
              <a:rPr lang="pt-BR" sz="1800"/>
              <a:t> Disseminação da tecnologia CAD nas indústrias e nos projetos de engenharia, arquitetura e design.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Década de 70 -</a:t>
            </a:r>
            <a:r>
              <a:rPr lang="pt-BR" sz="1800"/>
              <a:t> Técnicas de Computação Gráfica na</a:t>
            </a:r>
            <a:r>
              <a:rPr b="1" lang="pt-BR" sz="1800"/>
              <a:t> </a:t>
            </a:r>
            <a:r>
              <a:rPr lang="pt-BR" sz="1800"/>
              <a:t>Indústria Cinematográfica.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Evolução da Computação Gráfica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727650" y="1934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Década de 80</a:t>
            </a:r>
            <a:r>
              <a:rPr lang="pt-BR" sz="1800"/>
              <a:t> </a:t>
            </a:r>
            <a:r>
              <a:rPr b="1" lang="pt-BR" sz="1800"/>
              <a:t>-</a:t>
            </a:r>
            <a:r>
              <a:rPr lang="pt-BR" sz="1800"/>
              <a:t> Barateamento do hardware e difusão animações digitais em terceira dimensão.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pt-BR" sz="1800"/>
              <a:t>Década de 90 -</a:t>
            </a:r>
            <a:r>
              <a:rPr lang="pt-BR" sz="1800"/>
              <a:t> Indústria de software se aprimora, popularização de programas com interface gráfica amigável, crescimento da indústria de jogos eletrônicos.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da Computação Gráfica</a:t>
            </a:r>
            <a:endParaRPr/>
          </a:p>
        </p:txBody>
      </p:sp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729450" y="1996575"/>
            <a:ext cx="5484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Estabelece a interação visual entre aplicação-usuário caracterizando uma experiência mais agradável, empírica e intuitiva.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/>
              <a:t>Interface gráfica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do usuário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(GUI)</a:t>
            </a:r>
            <a:endParaRPr b="1" sz="1800"/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025" y="2724000"/>
            <a:ext cx="3419500" cy="21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476" y="2078875"/>
            <a:ext cx="2449150" cy="28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da Computação Gráfica</a:t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729450" y="1996575"/>
            <a:ext cx="744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Cria arte e entretenimento.</a:t>
            </a:r>
            <a:endParaRPr b="1" sz="2000"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750" y="18538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Características da Computação Gráfica</a:t>
            </a:r>
            <a:endParaRPr/>
          </a:p>
        </p:txBody>
      </p:sp>
      <p:sp>
        <p:nvSpPr>
          <p:cNvPr id="200" name="Google Shape;200;p25"/>
          <p:cNvSpPr txBox="1"/>
          <p:nvPr>
            <p:ph idx="1" type="body"/>
          </p:nvPr>
        </p:nvSpPr>
        <p:spPr>
          <a:xfrm>
            <a:off x="729450" y="1996575"/>
            <a:ext cx="744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Traduz informações complexas em conhecimento acessível.</a:t>
            </a:r>
            <a:endParaRPr b="1" sz="1800"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615" y="2630763"/>
            <a:ext cx="1582772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406" y="2630775"/>
            <a:ext cx="2046818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7975" y="2974288"/>
            <a:ext cx="2840175" cy="15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